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6" r:id="rId4"/>
    <p:sldId id="268" r:id="rId5"/>
    <p:sldId id="269" r:id="rId6"/>
    <p:sldId id="271" r:id="rId7"/>
    <p:sldId id="270" r:id="rId8"/>
    <p:sldId id="272" r:id="rId9"/>
    <p:sldId id="258" r:id="rId10"/>
    <p:sldId id="259" r:id="rId11"/>
    <p:sldId id="260" r:id="rId12"/>
    <p:sldId id="262" r:id="rId13"/>
    <p:sldId id="279" r:id="rId14"/>
    <p:sldId id="280" r:id="rId15"/>
    <p:sldId id="281" r:id="rId16"/>
    <p:sldId id="273" r:id="rId17"/>
    <p:sldId id="284" r:id="rId18"/>
    <p:sldId id="274" r:id="rId19"/>
    <p:sldId id="275" r:id="rId20"/>
    <p:sldId id="276" r:id="rId21"/>
    <p:sldId id="277" r:id="rId22"/>
    <p:sldId id="278" r:id="rId23"/>
    <p:sldId id="28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E6AF71-8985-4903-B9FB-C02B0204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4972-E3F0-42ED-86B4-5A509D21BFE8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F25474-65F4-4F39-92C0-91AF6B88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86144-5B4A-4950-85AA-1A3A60F3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89AC4-D9C0-4346-8B80-ABB1922D85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23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557F7E-D56F-4674-8DCF-CD6F22B8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672E-3107-4903-9EB2-9675FB597418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C365B-7A60-46FA-A3BD-5BB8C48A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1EAD0-D129-4CF6-BCDE-5C483E1B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49CE1-F392-4055-BF53-4FDAE9E254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07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A0ECEB-028E-44BE-A021-87C91A69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F41BA-A660-48B4-B797-A02A8909D0B7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27E1F8-7E48-4446-8478-CBEAAA43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9853F2-B99C-4CF3-BEFA-A27F6EAA7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BE4BF-F011-4A4A-94E4-55CD52CF77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803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2B797E-9598-4620-B5F4-EF7594E0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70CE-603C-416B-825F-32D8CB84C45B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59B852-12FF-44F0-B758-BA49ACBD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851FA7-35AE-4F09-B2BA-AD90D8A9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89529-DD2A-4676-B257-8CC0E86A7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183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B4DA30-4C9F-487F-993F-7167350E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684F-5947-4C08-8AFD-24E4F2BC8334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B5B60B-ABFC-4878-8AD0-E5226A137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294A92-9614-4ABC-A034-75F17B42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783AE-5187-4AD7-8D0B-806CFF85BB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917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8997A25-9885-4988-B0B6-A33CD00A5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2E7D-6684-4A28-BCBA-BE12BF47730F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88CAD6D-B62C-49C8-BF25-E786B331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028F1C4-BCFA-45AB-91EC-DB42A36D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745E7-8308-45C6-A3C8-ECCD06F316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73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B9C5DA3F-54A7-4EB2-9858-347409561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058FF-CAB3-44FF-B48D-A352315906ED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FA84A4EC-4243-4A1D-B5B8-20F5CDDE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804FC95-CCB1-43DC-94AA-5EF4E757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BB59E-69CC-4B06-A903-F011415C7C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201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C2AC315A-2114-462A-B404-8ECFEB69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C6343-D8B7-4BEF-A6B7-5C9070326473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3689AEE7-C5F8-48BF-926E-0CA071D9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0D29AD5-810E-416C-BB8A-D2115C1E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3349D-9649-4D60-B98C-D9E51C3431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9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3556B006-2FE6-4497-AA96-4B78F3013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AF6B1-F0A9-4957-9B98-3E1934391824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E593065-6250-416F-8F23-185D1199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51B9069-D411-4CCF-9A4A-F3C47EDA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2C30-1B27-4597-92BB-0C46F5B4A0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85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04561F9-C27C-44F2-81ED-53F6A635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CFE0A-0C04-4EE3-BD34-701E7E9362FF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88E1491-204D-404F-ABDB-C6065EAD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DD23238-69C8-4C07-BBB2-C1DDC5A1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8E7D6-700D-40B7-A857-EC8BE3572C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41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68BD75C-77C2-4490-A5CD-4F33542D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44C7-5AE4-41D3-8D46-5C1BA788D09A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17234A2-8602-4D39-BFEA-9F4A97E8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E64D7DC-4BA1-458F-83F5-458BB132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5F601-CC50-4E30-81EE-4514BC7926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14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53F547E0-BF3D-400B-887C-6E3FB894FE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C1E3B113-F4C6-46FC-B0F8-AB8629756F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7BBD00-9A89-466A-AACD-64E53DBEE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2BE01F-F8BA-4E2E-B43C-89F94F3EF882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B54590-9DC1-4033-93AD-859417FA4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A23E5-A387-46E8-9C05-A1F7967C8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276E700-31A6-44AD-9011-9BA8F83557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lapaevskuo.edusite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egov66.ru/" TargetMode="External"/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egov66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D592CB80-0547-4AB8-98AB-DED8B2D2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2500313"/>
            <a:ext cx="7143750" cy="1143000"/>
          </a:xfrm>
        </p:spPr>
        <p:txBody>
          <a:bodyPr/>
          <a:lstStyle/>
          <a:p>
            <a:pPr algn="just" eaLnBrk="1" hangingPunct="1"/>
            <a:r>
              <a:rPr lang="ru-RU" altLang="ru-RU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детей в 1 класс на 2018/2019 учебный год в школах муниципального образования город Алапаевск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535197B-7B55-4A55-A918-1690892CA5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t="10515" r="13062" b="43538"/>
          <a:stretch>
            <a:fillRect/>
          </a:stretch>
        </p:blipFill>
        <p:spPr>
          <a:xfrm>
            <a:off x="0" y="827088"/>
            <a:ext cx="9144000" cy="4478337"/>
          </a:xfrm>
        </p:spPr>
      </p:pic>
      <p:sp>
        <p:nvSpPr>
          <p:cNvPr id="11267" name="TextBox 4">
            <a:extLst>
              <a:ext uri="{FF2B5EF4-FFF2-40B4-BE49-F238E27FC236}">
                <a16:creationId xmlns:a16="http://schemas.microsoft.com/office/drawing/2014/main" id="{DB6E8643-A6A0-404F-9508-6E490289D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642938"/>
            <a:ext cx="419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u="sng">
                <a:solidFill>
                  <a:srgbClr val="C00000"/>
                </a:solidFill>
                <a:latin typeface="Calibri" panose="020F0502020204030204" pitchFamily="34" charset="0"/>
              </a:rPr>
              <a:t>Первый шаг: Выбираем муниципалитет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86858519-C6CE-4CBB-80C4-9525D3AE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" r="4202" b="1619"/>
          <a:stretch>
            <a:fillRect/>
          </a:stretch>
        </p:blipFill>
        <p:spPr bwMode="auto">
          <a:xfrm>
            <a:off x="0" y="0"/>
            <a:ext cx="8858250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510728-454B-48FC-9CF3-EC69D1C289F9}"/>
              </a:ext>
            </a:extLst>
          </p:cNvPr>
          <p:cNvSpPr/>
          <p:nvPr/>
        </p:nvSpPr>
        <p:spPr>
          <a:xfrm>
            <a:off x="428625" y="1643063"/>
            <a:ext cx="2857500" cy="22860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3B4C597F-911E-41A4-8EC8-3EFFBFC1F6F9}"/>
              </a:ext>
            </a:extLst>
          </p:cNvPr>
          <p:cNvSpPr/>
          <p:nvPr/>
        </p:nvSpPr>
        <p:spPr>
          <a:xfrm>
            <a:off x="1428750" y="214313"/>
            <a:ext cx="357188" cy="128587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0BEF0A9A-B882-4650-BD6D-D16B4B17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ED07582A-C562-4C05-B2DA-242C836732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7260"/>
          <a:stretch>
            <a:fillRect/>
          </a:stretch>
        </p:blipFill>
        <p:spPr>
          <a:xfrm>
            <a:off x="0" y="0"/>
            <a:ext cx="9144000" cy="66167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>
            <a:extLst>
              <a:ext uri="{FF2B5EF4-FFF2-40B4-BE49-F238E27FC236}">
                <a16:creationId xmlns:a16="http://schemas.microsoft.com/office/drawing/2014/main" id="{99B3D246-167F-425C-9622-78F556C82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57188"/>
            <a:ext cx="8072437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заявления через </a:t>
            </a:r>
            <a:r>
              <a:rPr lang="ru-RU" altLang="ru-RU" sz="4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портал государственных и муниципальных услуг</a:t>
            </a:r>
          </a:p>
          <a:p>
            <a:pPr algn="ctr" eaLnBrk="1" hangingPunct="1"/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портал:</a:t>
            </a:r>
          </a:p>
          <a:p>
            <a:pPr algn="ctr" eaLnBrk="1" hangingPunct="1"/>
            <a:r>
              <a:rPr lang="en-US" altLang="ru-RU" sz="4800">
                <a:latin typeface="Calibri" panose="020F0502020204030204" pitchFamily="34" charset="0"/>
                <a:hlinkClick r:id="rId2"/>
              </a:rPr>
              <a:t>https://www.gosuslugi.ru/</a:t>
            </a:r>
            <a:r>
              <a:rPr lang="ru-RU" altLang="ru-RU" sz="4800">
                <a:latin typeface="Calibri" panose="020F0502020204030204" pitchFamily="34" charset="0"/>
              </a:rPr>
              <a:t> </a:t>
            </a:r>
            <a:endParaRPr lang="ru-RU" altLang="ru-RU" sz="4800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FD84BA8E-0A9C-4063-80D7-C2C14413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C951F4D6-B1DA-4EE0-9C59-950680E7EF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r="1772" b="4443"/>
          <a:stretch>
            <a:fillRect/>
          </a:stretch>
        </p:blipFill>
        <p:spPr>
          <a:xfrm>
            <a:off x="0" y="0"/>
            <a:ext cx="9128125" cy="6429375"/>
          </a:xfrm>
        </p:spPr>
      </p:pic>
      <p:sp>
        <p:nvSpPr>
          <p:cNvPr id="6" name="Стрелка вправо 5">
            <a:extLst>
              <a:ext uri="{FF2B5EF4-FFF2-40B4-BE49-F238E27FC236}">
                <a16:creationId xmlns:a16="http://schemas.microsoft.com/office/drawing/2014/main" id="{73151386-B014-4A83-821F-669084D13EBE}"/>
              </a:ext>
            </a:extLst>
          </p:cNvPr>
          <p:cNvSpPr/>
          <p:nvPr/>
        </p:nvSpPr>
        <p:spPr>
          <a:xfrm>
            <a:off x="5715000" y="3214688"/>
            <a:ext cx="1000125" cy="35718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75A49AB-6ECC-4F8E-9F9B-497749E2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C8A9059A-6BD4-4202-AB57-35FE03D3DF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7260" r="1463" b="9084"/>
          <a:stretch>
            <a:fillRect/>
          </a:stretch>
        </p:blipFill>
        <p:spPr>
          <a:xfrm>
            <a:off x="-26988" y="428625"/>
            <a:ext cx="9170988" cy="6000750"/>
          </a:xfrm>
        </p:spPr>
      </p:pic>
      <p:sp>
        <p:nvSpPr>
          <p:cNvPr id="16388" name="TextBox 5">
            <a:extLst>
              <a:ext uri="{FF2B5EF4-FFF2-40B4-BE49-F238E27FC236}">
                <a16:creationId xmlns:a16="http://schemas.microsoft.com/office/drawing/2014/main" id="{DD04A6DB-AD9D-4936-97B7-4145C73D8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214563"/>
            <a:ext cx="30130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Вводите логин </a:t>
            </a:r>
          </a:p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пароль</a:t>
            </a:r>
          </a:p>
          <a:p>
            <a:pPr eaLnBrk="1" hangingPunct="1"/>
            <a:endParaRPr lang="ru-RU" altLang="ru-RU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Нажимаете Войти</a:t>
            </a: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049B236F-405E-40D9-818D-46658A31D4D7}"/>
              </a:ext>
            </a:extLst>
          </p:cNvPr>
          <p:cNvSpPr/>
          <p:nvPr/>
        </p:nvSpPr>
        <p:spPr>
          <a:xfrm>
            <a:off x="1857375" y="4000500"/>
            <a:ext cx="1285875" cy="35718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0E873CFE-39A0-4324-ABDD-75BD8F53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49A03282-2723-42FE-A468-1AC58D4772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1"/>
          <a:stretch>
            <a:fillRect/>
          </a:stretch>
        </p:blipFill>
        <p:spPr>
          <a:xfrm>
            <a:off x="-23813" y="285750"/>
            <a:ext cx="9167813" cy="6572250"/>
          </a:xfrm>
        </p:spPr>
      </p:pic>
      <p:sp>
        <p:nvSpPr>
          <p:cNvPr id="17412" name="TextBox 4">
            <a:extLst>
              <a:ext uri="{FF2B5EF4-FFF2-40B4-BE49-F238E27FC236}">
                <a16:creationId xmlns:a16="http://schemas.microsoft.com/office/drawing/2014/main" id="{EB7E7E3C-801C-4522-993B-EF6709769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785813"/>
            <a:ext cx="1785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Calibri" panose="020F0502020204030204" pitchFamily="34" charset="0"/>
              </a:rPr>
              <a:t>ВАШЕ ФИО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8BF39B-0C3A-4309-A2B2-49F82D6E4288}"/>
              </a:ext>
            </a:extLst>
          </p:cNvPr>
          <p:cNvSpPr/>
          <p:nvPr/>
        </p:nvSpPr>
        <p:spPr>
          <a:xfrm>
            <a:off x="2143125" y="785813"/>
            <a:ext cx="1143000" cy="500062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E836159C-CA65-450C-B952-482F05964C80}"/>
              </a:ext>
            </a:extLst>
          </p:cNvPr>
          <p:cNvSpPr/>
          <p:nvPr/>
        </p:nvSpPr>
        <p:spPr>
          <a:xfrm rot="19815095">
            <a:off x="808038" y="1362075"/>
            <a:ext cx="1285875" cy="42862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633512-28C9-4581-880E-689A9D2A7999}"/>
              </a:ext>
            </a:extLst>
          </p:cNvPr>
          <p:cNvSpPr/>
          <p:nvPr/>
        </p:nvSpPr>
        <p:spPr>
          <a:xfrm>
            <a:off x="6929438" y="214313"/>
            <a:ext cx="1143000" cy="500062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3A43FADE-4B10-43CC-A229-6EE26375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5EA5A57B-97B5-4F7F-8B38-6DBB4C1763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3" t="7892" r="500" b="5296"/>
          <a:stretch>
            <a:fillRect/>
          </a:stretch>
        </p:blipFill>
        <p:spPr>
          <a:xfrm>
            <a:off x="0" y="285750"/>
            <a:ext cx="9055100" cy="6000750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BC58C4-5F06-4385-BCDC-9CC71D3FFAA8}"/>
              </a:ext>
            </a:extLst>
          </p:cNvPr>
          <p:cNvSpPr/>
          <p:nvPr/>
        </p:nvSpPr>
        <p:spPr>
          <a:xfrm>
            <a:off x="4500563" y="3429000"/>
            <a:ext cx="1428750" cy="42862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9B8E10-1394-4D5B-8080-050966DD3F13}"/>
              </a:ext>
            </a:extLst>
          </p:cNvPr>
          <p:cNvSpPr/>
          <p:nvPr/>
        </p:nvSpPr>
        <p:spPr>
          <a:xfrm>
            <a:off x="2000250" y="4071938"/>
            <a:ext cx="1428750" cy="42862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BD68C972-3564-4D44-B3EA-D765F55F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ED0F0AA1-15AD-43E4-B2FB-38CF791182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t="6314" r="500" b="5296"/>
          <a:stretch>
            <a:fillRect/>
          </a:stretch>
        </p:blipFill>
        <p:spPr>
          <a:xfrm>
            <a:off x="0" y="0"/>
            <a:ext cx="9144000" cy="6321425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77EA0A-D444-4FEB-B47F-3422B28A4131}"/>
              </a:ext>
            </a:extLst>
          </p:cNvPr>
          <p:cNvSpPr/>
          <p:nvPr/>
        </p:nvSpPr>
        <p:spPr>
          <a:xfrm>
            <a:off x="142875" y="2428875"/>
            <a:ext cx="2143125" cy="8572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805B0854-DB8B-4BB1-9708-465B04C8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EA393736-47B6-4F0B-AABF-ED2E221FD5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4105" r="1463" b="5927"/>
          <a:stretch>
            <a:fillRect/>
          </a:stretch>
        </p:blipFill>
        <p:spPr>
          <a:xfrm>
            <a:off x="0" y="0"/>
            <a:ext cx="9144000" cy="6515100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C5734D-456A-42A3-88B9-F103B0A72A2F}"/>
              </a:ext>
            </a:extLst>
          </p:cNvPr>
          <p:cNvSpPr/>
          <p:nvPr/>
        </p:nvSpPr>
        <p:spPr>
          <a:xfrm>
            <a:off x="214313" y="4357688"/>
            <a:ext cx="2571750" cy="157162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5B8C1A2-8C52-419D-9781-BAD553A24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t="7622" r="14453" b="4726"/>
          <a:stretch>
            <a:fillRect/>
          </a:stretch>
        </p:blipFill>
        <p:spPr bwMode="auto">
          <a:xfrm>
            <a:off x="1214438" y="928688"/>
            <a:ext cx="642937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>
            <a:extLst>
              <a:ext uri="{FF2B5EF4-FFF2-40B4-BE49-F238E27FC236}">
                <a16:creationId xmlns:a16="http://schemas.microsoft.com/office/drawing/2014/main" id="{6A94A399-B662-4FB4-BD41-56251156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>
                <a:hlinkClick r:id="rId3"/>
              </a:rPr>
              <a:t>http://alapaevskuo.edusite.ru/</a:t>
            </a:r>
            <a:r>
              <a:rPr lang="ru-RU" altLang="ru-RU"/>
              <a:t> </a:t>
            </a:r>
          </a:p>
        </p:txBody>
      </p:sp>
      <p:sp>
        <p:nvSpPr>
          <p:cNvPr id="5" name="Стрелка влево 4">
            <a:extLst>
              <a:ext uri="{FF2B5EF4-FFF2-40B4-BE49-F238E27FC236}">
                <a16:creationId xmlns:a16="http://schemas.microsoft.com/office/drawing/2014/main" id="{7D49544A-069C-46AA-AEE5-55661FA0E9CD}"/>
              </a:ext>
            </a:extLst>
          </p:cNvPr>
          <p:cNvSpPr/>
          <p:nvPr/>
        </p:nvSpPr>
        <p:spPr>
          <a:xfrm>
            <a:off x="7286625" y="4572000"/>
            <a:ext cx="1000125" cy="500063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лево 5">
            <a:extLst>
              <a:ext uri="{FF2B5EF4-FFF2-40B4-BE49-F238E27FC236}">
                <a16:creationId xmlns:a16="http://schemas.microsoft.com/office/drawing/2014/main" id="{68AB66D8-8F96-42B6-A662-7CDF17F1517F}"/>
              </a:ext>
            </a:extLst>
          </p:cNvPr>
          <p:cNvSpPr/>
          <p:nvPr/>
        </p:nvSpPr>
        <p:spPr>
          <a:xfrm>
            <a:off x="7286625" y="5143500"/>
            <a:ext cx="1000125" cy="500063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7" name="Стрелка влево 6">
            <a:extLst>
              <a:ext uri="{FF2B5EF4-FFF2-40B4-BE49-F238E27FC236}">
                <a16:creationId xmlns:a16="http://schemas.microsoft.com/office/drawing/2014/main" id="{C9E9733D-D311-4C78-8035-BA7A53AF5DCC}"/>
              </a:ext>
            </a:extLst>
          </p:cNvPr>
          <p:cNvSpPr/>
          <p:nvPr/>
        </p:nvSpPr>
        <p:spPr>
          <a:xfrm>
            <a:off x="7286625" y="5715000"/>
            <a:ext cx="908050" cy="500063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12706E86-15CE-40C1-B90D-272F272A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F090F5CC-BFD1-4F60-89B8-0276331808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7260" r="1463" b="4349"/>
          <a:stretch>
            <a:fillRect/>
          </a:stretch>
        </p:blipFill>
        <p:spPr>
          <a:xfrm>
            <a:off x="0" y="0"/>
            <a:ext cx="9196388" cy="6357938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FDDD5E-9998-4D55-87C1-3EBC711DDF23}"/>
              </a:ext>
            </a:extLst>
          </p:cNvPr>
          <p:cNvSpPr/>
          <p:nvPr/>
        </p:nvSpPr>
        <p:spPr>
          <a:xfrm>
            <a:off x="142875" y="4000500"/>
            <a:ext cx="5000625" cy="8572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D1295856-2E93-45C9-8073-ECD3C6B5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03430F37-FE84-4410-96DC-EEA008312A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5682" r="1463" b="5927"/>
          <a:stretch>
            <a:fillRect/>
          </a:stretch>
        </p:blipFill>
        <p:spPr>
          <a:xfrm>
            <a:off x="0" y="0"/>
            <a:ext cx="9082088" cy="6357938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86AF05-A044-4A04-9401-9721CB8B456F}"/>
              </a:ext>
            </a:extLst>
          </p:cNvPr>
          <p:cNvSpPr/>
          <p:nvPr/>
        </p:nvSpPr>
        <p:spPr>
          <a:xfrm>
            <a:off x="6929438" y="2643188"/>
            <a:ext cx="2000250" cy="7143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0BF28F7B-D166-4508-B277-F6652631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4EC8CF98-4937-466A-B766-FD98939192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5682" r="250" b="4349"/>
          <a:stretch>
            <a:fillRect/>
          </a:stretch>
        </p:blipFill>
        <p:spPr>
          <a:xfrm>
            <a:off x="0" y="0"/>
            <a:ext cx="9034463" cy="635793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4B9B3DEC-77A7-449B-B74D-A0438CD13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" r="5785" b="20"/>
          <a:stretch>
            <a:fillRect/>
          </a:stretch>
        </p:blipFill>
        <p:spPr bwMode="auto">
          <a:xfrm>
            <a:off x="357188" y="0"/>
            <a:ext cx="8572500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BBE1257B-6AFB-4C4C-A7B9-E7355B80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Когда подавать заявления:</a:t>
            </a:r>
          </a:p>
        </p:txBody>
      </p:sp>
      <p:sp>
        <p:nvSpPr>
          <p:cNvPr id="4099" name="TextBox 3">
            <a:extLst>
              <a:ext uri="{FF2B5EF4-FFF2-40B4-BE49-F238E27FC236}">
                <a16:creationId xmlns:a16="http://schemas.microsoft.com/office/drawing/2014/main" id="{8E2E117C-EB4B-4F07-A66A-1914D9F5D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928813"/>
            <a:ext cx="8572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3200" b="1">
                <a:solidFill>
                  <a:srgbClr val="C00000"/>
                </a:solidFill>
                <a:latin typeface="Calibri" panose="020F0502020204030204" pitchFamily="34" charset="0"/>
              </a:rPr>
              <a:t>01.02.2018 - 30.06.2018 г. </a:t>
            </a:r>
            <a:r>
              <a:rPr lang="ru-RU" altLang="ru-RU" sz="3200">
                <a:latin typeface="Calibri" panose="020F0502020204030204" pitchFamily="34" charset="0"/>
              </a:rPr>
              <a:t>– прием детей, проживающих на закрепленной территории</a:t>
            </a:r>
          </a:p>
          <a:p>
            <a:pPr algn="just" eaLnBrk="1" hangingPunct="1"/>
            <a:r>
              <a:rPr lang="ru-RU" altLang="ru-RU" sz="3200">
                <a:latin typeface="Calibri" panose="020F0502020204030204" pitchFamily="34" charset="0"/>
              </a:rPr>
              <a:t>(имеющих постоянную или временную регистрацию о проживании на закрепленной территории)</a:t>
            </a:r>
          </a:p>
          <a:p>
            <a:pPr algn="just" eaLnBrk="1" hangingPunct="1"/>
            <a:endParaRPr lang="ru-RU" altLang="ru-RU" sz="320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3200" b="1">
                <a:solidFill>
                  <a:srgbClr val="C00000"/>
                </a:solidFill>
                <a:latin typeface="Calibri" panose="020F0502020204030204" pitchFamily="34" charset="0"/>
              </a:rPr>
              <a:t>01.07.2018 – 05.09.2018 г.</a:t>
            </a:r>
            <a:r>
              <a:rPr lang="ru-RU" altLang="ru-RU" sz="3200">
                <a:latin typeface="Calibri" panose="020F0502020204030204" pitchFamily="34" charset="0"/>
              </a:rPr>
              <a:t>  - прием детей, не проживающих на закрепленной территории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85216E8C-E753-4FA2-95B4-3E6C2265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EEF8EA37-7D34-4FF0-B084-F96AF5C921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4" r="800" b="76001"/>
          <a:stretch>
            <a:fillRect/>
          </a:stretch>
        </p:blipFill>
        <p:spPr>
          <a:xfrm>
            <a:off x="0" y="500063"/>
            <a:ext cx="8929688" cy="892175"/>
          </a:xfrm>
        </p:spPr>
      </p:pic>
      <p:sp>
        <p:nvSpPr>
          <p:cNvPr id="5124" name="TextBox 4">
            <a:extLst>
              <a:ext uri="{FF2B5EF4-FFF2-40B4-BE49-F238E27FC236}">
                <a16:creationId xmlns:a16="http://schemas.microsoft.com/office/drawing/2014/main" id="{376A3204-4BB5-48CD-B9AA-8020094E9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500188"/>
            <a:ext cx="88582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b="1"/>
              <a:t> В общеобразовательную организацию </a:t>
            </a:r>
            <a:r>
              <a:rPr lang="ru-RU" altLang="ru-RU" sz="2400"/>
              <a:t>(</a:t>
            </a:r>
            <a:r>
              <a:rPr lang="ru-RU" altLang="ru-RU" sz="2200"/>
              <a:t>все контакты вы </a:t>
            </a:r>
          </a:p>
          <a:p>
            <a:pPr eaLnBrk="1" hangingPunct="1"/>
            <a:r>
              <a:rPr lang="ru-RU" altLang="ru-RU" sz="2200"/>
              <a:t>    можете найти на официальном сайте Управления образования)</a:t>
            </a:r>
          </a:p>
          <a:p>
            <a:pPr eaLnBrk="1" hangingPunct="1"/>
            <a:endParaRPr lang="ru-RU" altLang="ru-RU" sz="22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b="1"/>
              <a:t> Через МФЦ </a:t>
            </a:r>
            <a:r>
              <a:rPr lang="ru-RU" altLang="ru-RU" sz="2400"/>
              <a:t>«МО город Алапаевск» </a:t>
            </a:r>
            <a:r>
              <a:rPr lang="ru-RU" altLang="ru-RU" sz="2200"/>
              <a:t>(Адрес: Алапаевск г., ул. Ленина, 16; Телефон:+7 (34346) 2-18-30; Часы работы: пн-пт 9:00–20:00; сб 9:00–15:00)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altLang="ru-RU" sz="24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b="1"/>
              <a:t> Через Единый портал Государственных и муниципальных услуг</a:t>
            </a:r>
            <a:r>
              <a:rPr lang="ru-RU" altLang="ru-RU" sz="2400"/>
              <a:t> </a:t>
            </a:r>
            <a:r>
              <a:rPr lang="ru-RU" altLang="ru-RU" sz="2200"/>
              <a:t>(</a:t>
            </a:r>
            <a:r>
              <a:rPr lang="ru-RU" altLang="ru-RU" sz="2200">
                <a:solidFill>
                  <a:srgbClr val="C00000"/>
                </a:solidFill>
              </a:rPr>
              <a:t>при наличии личного кабинета </a:t>
            </a:r>
            <a:r>
              <a:rPr lang="ru-RU" altLang="ru-RU" sz="2200"/>
              <a:t>на данном сайте)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altLang="ru-RU" sz="24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b="1"/>
              <a:t> Через Портал образовательных услуг </a:t>
            </a:r>
            <a:r>
              <a:rPr lang="ru-RU" altLang="ru-RU" sz="2200"/>
              <a:t>(публичная часть портала для родителей (</a:t>
            </a:r>
            <a:r>
              <a:rPr lang="ru-RU" altLang="ru-RU" sz="2200">
                <a:solidFill>
                  <a:srgbClr val="C00000"/>
                </a:solidFill>
              </a:rPr>
              <a:t>не требуется личного кабинета</a:t>
            </a:r>
            <a:r>
              <a:rPr lang="ru-RU" altLang="ru-RU" sz="2200"/>
              <a:t>), начало работы с 00.00 01.02.2018 г.)</a:t>
            </a:r>
          </a:p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34DFC8EA-406C-4545-BE19-E487C7AF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5DA7D4AF-CEAF-4877-96B1-4F34B52406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11554" b="45378"/>
          <a:stretch>
            <a:fillRect/>
          </a:stretch>
        </p:blipFill>
        <p:spPr>
          <a:xfrm>
            <a:off x="357188" y="571500"/>
            <a:ext cx="8572500" cy="2928938"/>
          </a:xfrm>
        </p:spPr>
      </p:pic>
      <p:pic>
        <p:nvPicPr>
          <p:cNvPr id="6148" name="Picture 2">
            <a:extLst>
              <a:ext uri="{FF2B5EF4-FFF2-40B4-BE49-F238E27FC236}">
                <a16:creationId xmlns:a16="http://schemas.microsoft.com/office/drawing/2014/main" id="{F624C5AE-8E12-407C-9C0D-F7F01CD4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71288" b="12955"/>
          <a:stretch>
            <a:fillRect/>
          </a:stretch>
        </p:blipFill>
        <p:spPr bwMode="auto">
          <a:xfrm>
            <a:off x="642938" y="3500438"/>
            <a:ext cx="822483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E08787-D67D-46CD-9744-62E663848643}"/>
              </a:ext>
            </a:extLst>
          </p:cNvPr>
          <p:cNvSpPr txBox="1"/>
          <p:nvPr/>
        </p:nvSpPr>
        <p:spPr>
          <a:xfrm>
            <a:off x="785813" y="4286250"/>
            <a:ext cx="807243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разрешение учредителя МОУ о приеме ребенка в первый класс (только для детей, которые на 1 сентября календарного года не достигли возраста шести лет шести месяцев или старше возраста восьми лет)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59E6F-3BA6-4D69-8615-C73CC9C26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ВНИМАНИЕ!!!</a:t>
            </a:r>
            <a:br>
              <a:rPr lang="ru-RU" dirty="0"/>
            </a:br>
            <a:r>
              <a:rPr lang="ru-RU" dirty="0"/>
              <a:t>При подаче заявления:</a:t>
            </a: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5B1E822A-4C8C-4F19-A214-9FBB346FC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571625"/>
            <a:ext cx="85725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b="1"/>
              <a:t> Через Единый портал Государственных и муниципальных услуг (</a:t>
            </a:r>
            <a:r>
              <a:rPr lang="en-US" altLang="ru-RU" sz="2400">
                <a:latin typeface="Calibri" panose="020F0502020204030204" pitchFamily="34" charset="0"/>
                <a:hlinkClick r:id="rId2"/>
              </a:rPr>
              <a:t>https://www.gosuslugi.ru/</a:t>
            </a:r>
            <a:r>
              <a:rPr lang="ru-RU" altLang="ru-RU" sz="2400">
                <a:latin typeface="Calibri" panose="020F0502020204030204" pitchFamily="34" charset="0"/>
              </a:rPr>
              <a:t>)</a:t>
            </a:r>
            <a:endParaRPr lang="ru-RU" altLang="ru-RU" sz="220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altLang="ru-RU" sz="24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b="1"/>
              <a:t> Через Портал образовательных услуг Е-услуги. Образование (</a:t>
            </a:r>
            <a:r>
              <a:rPr lang="en-US" altLang="ru-RU" sz="2400">
                <a:latin typeface="Calibri" panose="020F0502020204030204" pitchFamily="34" charset="0"/>
                <a:hlinkClick r:id="rId3"/>
              </a:rPr>
              <a:t>https://edu.egov66.ru/</a:t>
            </a:r>
            <a:r>
              <a:rPr lang="ru-RU" altLang="ru-RU" sz="2400">
                <a:latin typeface="Calibri" panose="020F0502020204030204" pitchFamily="34" charset="0"/>
              </a:rPr>
              <a:t> )</a:t>
            </a:r>
            <a:endParaRPr lang="ru-RU" altLang="ru-RU" sz="2200"/>
          </a:p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7172" name="TextBox 6">
            <a:extLst>
              <a:ext uri="{FF2B5EF4-FFF2-40B4-BE49-F238E27FC236}">
                <a16:creationId xmlns:a16="http://schemas.microsoft.com/office/drawing/2014/main" id="{D0B14259-2378-43A0-A7F3-B32F524F8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4429125"/>
            <a:ext cx="8429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27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должен</a:t>
            </a: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4 рабочих дней предоставить оригиналы  </a:t>
            </a: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требуемых документов </a:t>
            </a:r>
            <a:r>
              <a:rPr lang="ru-RU" altLang="ru-RU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в ШКОЛУ</a:t>
            </a: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окончательная регистрация заявления происходит в день  обращения в ШКОЛУ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>
            <a:extLst>
              <a:ext uri="{FF2B5EF4-FFF2-40B4-BE49-F238E27FC236}">
                <a16:creationId xmlns:a16="http://schemas.microsoft.com/office/drawing/2014/main" id="{851902BC-7DDE-49EC-BC88-BFCF28929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428750"/>
            <a:ext cx="807243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в первый класс школы оформляется приказом директора школы </a:t>
            </a:r>
            <a:r>
              <a:rPr lang="ru-RU" altLang="ru-RU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7 рабочих дней после приема и регистрации заявления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>
            <a:extLst>
              <a:ext uri="{FF2B5EF4-FFF2-40B4-BE49-F238E27FC236}">
                <a16:creationId xmlns:a16="http://schemas.microsoft.com/office/drawing/2014/main" id="{B9419D9B-A853-4FAD-AB3F-01AF6C994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57188"/>
            <a:ext cx="8072437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заявления через открытую часть портала для родителей </a:t>
            </a:r>
          </a:p>
          <a:p>
            <a:pPr algn="ctr" eaLnBrk="1" hangingPunct="1"/>
            <a:r>
              <a:rPr lang="ru-RU" altLang="ru-RU" sz="4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«Портал образовательных услуг»</a:t>
            </a:r>
          </a:p>
          <a:p>
            <a:pPr algn="ctr" eaLnBrk="1" hangingPunct="1"/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портал:</a:t>
            </a:r>
          </a:p>
          <a:p>
            <a:pPr algn="ctr" eaLnBrk="1" hangingPunct="1"/>
            <a:r>
              <a:rPr lang="en-US" altLang="ru-RU" sz="4800">
                <a:latin typeface="Calibri" panose="020F0502020204030204" pitchFamily="34" charset="0"/>
                <a:hlinkClick r:id="rId2"/>
              </a:rPr>
              <a:t>https://edu.egov66.ru/</a:t>
            </a:r>
            <a:r>
              <a:rPr lang="ru-RU" altLang="ru-RU" sz="4800"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endParaRPr lang="ru-RU" altLang="ru-RU" sz="4800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9AB78C5-6BED-40D7-B1BA-8A66131FC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" r="4202" b="1619"/>
          <a:stretch>
            <a:fillRect/>
          </a:stretch>
        </p:blipFill>
        <p:spPr bwMode="auto">
          <a:xfrm>
            <a:off x="0" y="0"/>
            <a:ext cx="8858250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верх 4">
            <a:extLst>
              <a:ext uri="{FF2B5EF4-FFF2-40B4-BE49-F238E27FC236}">
                <a16:creationId xmlns:a16="http://schemas.microsoft.com/office/drawing/2014/main" id="{7A8CD462-91EB-4EFE-95AE-F948D64883B3}"/>
              </a:ext>
            </a:extLst>
          </p:cNvPr>
          <p:cNvSpPr/>
          <p:nvPr/>
        </p:nvSpPr>
        <p:spPr>
          <a:xfrm>
            <a:off x="2857500" y="1143000"/>
            <a:ext cx="357188" cy="78581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343</Words>
  <Application>Microsoft Office PowerPoint</Application>
  <PresentationFormat>Экран (4:3)</PresentationFormat>
  <Paragraphs>41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Прием детей в 1 класс на 2018/2019 учебный год в школах муниципального образования город Алапаевск</vt:lpstr>
      <vt:lpstr>http://alapaevskuo.edusite.ru/ </vt:lpstr>
      <vt:lpstr>Когда подавать заявления:</vt:lpstr>
      <vt:lpstr>Презентация PowerPoint</vt:lpstr>
      <vt:lpstr>Презентация PowerPoint</vt:lpstr>
      <vt:lpstr>ВНИМАНИЕ!!! При подаче заявления: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katerina@lansite.ru</cp:lastModifiedBy>
  <cp:revision>46</cp:revision>
  <dcterms:created xsi:type="dcterms:W3CDTF">2017-01-25T09:59:52Z</dcterms:created>
  <dcterms:modified xsi:type="dcterms:W3CDTF">2021-03-04T09:16:20Z</dcterms:modified>
</cp:coreProperties>
</file>